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17C"/>
    <a:srgbClr val="355AAA"/>
    <a:srgbClr val="1E3260"/>
    <a:srgbClr val="35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12226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3673" y="1413164"/>
            <a:ext cx="7527636" cy="2789518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26417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3673" y="4267054"/>
            <a:ext cx="7527636" cy="766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41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98AE-B920-4411-A9D0-B14EAFAF4D87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3178D-10E8-427F-91D5-F97D0808D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D906-86F7-4D85-A719-F049C2D34092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1E6F4-5EF5-4CE9-A913-EF6500F7D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270E-6820-4E77-930C-5825BDBE366B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7FB9-1768-49BF-A93E-6C596F77C4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055" y="1017732"/>
            <a:ext cx="10515600" cy="62850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4323-1A9F-4A46-BE6F-CAB327EBCF45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1818-0976-45EC-8EE2-65F94A8E71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5C46-B31B-477C-8B1F-527E9ECC10AF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33EE-1157-498D-9EFC-AEEEC8DFF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4356-7172-4F6E-BCD1-8BC1DE77F0E1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A7A3-F6C2-4E1A-B935-395DB19F0A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FD6-F3D6-4EA9-8BC1-2CFAF334594A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68A8-173A-40F1-8ECB-474CEB2A6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740E-90DC-4190-A47F-FF983E70FACD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E6B7B-18D3-4424-90AB-047C82FE4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A341-1C74-4E63-B703-A318929D6F37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0ACA6-2494-45DF-9B79-549CCAFD8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DF5B-24D4-41D3-86BA-2AC51F5FEFFF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49A6-0435-4D76-B814-CB1F2F4F5D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DADE-E231-4164-89EC-4AA523CA1135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ED362-A66A-4C68-BB97-E3461B182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Изображение выглядит как текст&#10;&#10;Автоматически созданное описание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1060450"/>
            <a:ext cx="10515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E8FF1-0C94-4961-877C-D61F8803F23A}" type="datetimeFigureOut">
              <a:rPr lang="x-none"/>
              <a:pPr>
                <a:defRPr/>
              </a:pPr>
              <a:t>23.08.2024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D676202-0F60-417F-97E8-CCCEBEB198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6417C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417C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1E3260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1E326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1E326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1E326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1E3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hyperlink" Target="https://docs.cntd.ru/document/60847234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2068513" y="1047750"/>
            <a:ext cx="8078787" cy="39052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взаимодействия </a:t>
            </a:r>
            <a:b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 (законными представителями) при приеме (зачислении) детей в дошкольные группы государственных образовательных организаций, реализующих образовательные программы дошкольного образования, подведомственных Министерству образования Московской области</a:t>
            </a:r>
          </a:p>
        </p:txBody>
      </p:sp>
      <p:sp>
        <p:nvSpPr>
          <p:cNvPr id="307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5459413" y="5332413"/>
            <a:ext cx="1820862" cy="6064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21.08.2024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709613" y="1017588"/>
            <a:ext cx="10688637" cy="4938712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000000"/>
              </a:buClr>
            </a:pPr>
            <a:r>
              <a:rPr lang="ru-RU" sz="2000" smtClean="0">
                <a:latin typeface="Times New Roman" pitchFamily="18" charset="0"/>
              </a:rPr>
              <a:t>1. Письмо от 31.05.2024 № 18Исх-10784/17-02 Министерства образования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Московской области;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Приказ министра образования Московской области от 14.05.2023 № ПР-70 «О внесении изменения в Порядок взаимодействия с родителями (законными представителями) при приеме (зачислении) детей в дошкольные группы государственных образовательных организаций, реализующих образовательные программы дошкольного образования, подведомственных Министерству образования Московской области»;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Постановление от 13.08.2024 № 1337-ПА «Об утверждении порядка взаимодействия с родителями (законными представителями) при приеме (зачислении) детей в дошкольные группы муниципальных образовательных организаций, реализующих образовательные программы дошкольного образования на территории городского округа Королёв Московской области».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3"/>
          <p:cNvGraphicFramePr>
            <a:graphicFrameLocks noChangeAspect="1"/>
          </p:cNvGraphicFramePr>
          <p:nvPr/>
        </p:nvGraphicFramePr>
        <p:xfrm>
          <a:off x="452438" y="950913"/>
          <a:ext cx="382746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950913"/>
                        <a:ext cx="3827462" cy="541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4"/>
          <p:cNvGraphicFramePr>
            <a:graphicFrameLocks noChangeAspect="1"/>
          </p:cNvGraphicFramePr>
          <p:nvPr/>
        </p:nvGraphicFramePr>
        <p:xfrm>
          <a:off x="4100513" y="950913"/>
          <a:ext cx="382746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950913"/>
                        <a:ext cx="3827462" cy="541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Объект 5"/>
          <p:cNvGraphicFramePr>
            <a:graphicFrameLocks noChangeAspect="1"/>
          </p:cNvGraphicFramePr>
          <p:nvPr/>
        </p:nvGraphicFramePr>
        <p:xfrm>
          <a:off x="7847013" y="950913"/>
          <a:ext cx="382746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DF" r:id="rId7" imgW="0" imgH="0" progId="FoxitReader.Document">
                  <p:embed/>
                </p:oleObj>
              </mc:Choice>
              <mc:Fallback>
                <p:oleObj name="PDF" r:id="rId7" imgW="0" imgH="0" progId="FoxitReader.Document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950913"/>
                        <a:ext cx="3827462" cy="541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008938" y="2219325"/>
            <a:ext cx="3913187" cy="4149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ru-RU" sz="160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 Счет на оплату услуг по присмотру и уходу за ребенком выставляется Исполнителем в электронной форме в личном кабинете Заказчика в государственной информационной системе Московской области «Портал государственных и муниципальных услуг (функций) Московской области» не позднее___________. </a:t>
            </a:r>
          </a:p>
          <a:p>
            <a:pPr eaLnBrk="1" hangingPunct="1">
              <a:lnSpc>
                <a:spcPct val="95000"/>
              </a:lnSpc>
            </a:pPr>
            <a:r>
              <a:rPr lang="ru-RU" sz="160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По заявлению Заказчика счет на оплату услуг по присмотру и уходу за ребенком предоставляется Исполнителем в бумажной форме.</a:t>
            </a:r>
          </a:p>
          <a:p>
            <a:pPr eaLnBrk="1" hangingPunct="1">
              <a:lnSpc>
                <a:spcPct val="95000"/>
              </a:lnSpc>
            </a:pPr>
            <a:r>
              <a:rPr lang="ru-RU" sz="160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 В целях получения компенсации в беззаявительном порядке Заказчик прикладывает к настоящему договору банковскую справку с реквизитами счета.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2"/>
          <p:cNvGraphicFramePr>
            <a:graphicFrameLocks noChangeAspect="1"/>
          </p:cNvGraphicFramePr>
          <p:nvPr/>
        </p:nvGraphicFramePr>
        <p:xfrm>
          <a:off x="465138" y="1095375"/>
          <a:ext cx="38338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95375"/>
                        <a:ext cx="3833812" cy="541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Объект 3"/>
          <p:cNvGraphicFramePr>
            <a:graphicFrameLocks noChangeAspect="1"/>
          </p:cNvGraphicFramePr>
          <p:nvPr/>
        </p:nvGraphicFramePr>
        <p:xfrm>
          <a:off x="4259263" y="1095375"/>
          <a:ext cx="38433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1095375"/>
                        <a:ext cx="3843337" cy="541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821613" y="1095375"/>
            <a:ext cx="3524250" cy="51165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42950" lvl="1" indent="-285750" algn="ctr" eaLnBrk="1" hangingPunct="1">
              <a:spcBef>
                <a:spcPts val="1038"/>
              </a:spcBef>
              <a:buSzPts val="1400"/>
              <a:buFont typeface="Times New Roman" pitchFamily="18" charset="0"/>
              <a:buAutoNum type="arabicPeriod"/>
              <a:tabLst>
                <a:tab pos="3054350" algn="l"/>
              </a:tabLst>
            </a:pPr>
            <a:r>
              <a:rPr lang="ru-RU" sz="1400" dirty="0">
                <a:solidFill>
                  <a:srgbClr val="26417C"/>
                </a:solidFill>
                <a:latin typeface="Times New Roman" pitchFamily="18" charset="0"/>
              </a:rPr>
              <a:t>Общие положения</a:t>
            </a:r>
          </a:p>
          <a:p>
            <a:pPr marL="342900" indent="-342900" eaLnBrk="1" hangingPunct="1">
              <a:buSzPts val="1400"/>
              <a:buFont typeface="Times New Roman" pitchFamily="18" charset="0"/>
              <a:buAutoNum type="arabicPeriod"/>
              <a:tabLst>
                <a:tab pos="3054350" algn="l"/>
              </a:tabLst>
            </a:pPr>
            <a:r>
              <a:rPr lang="ru-RU" sz="1400" dirty="0">
                <a:solidFill>
                  <a:srgbClr val="26417C"/>
                </a:solidFill>
                <a:latin typeface="Times New Roman" pitchFamily="18" charset="0"/>
              </a:rPr>
              <a:t>Подача заявлений на прием (зачисление) в дошкольную группу образовательной организации</a:t>
            </a:r>
          </a:p>
          <a:p>
            <a:pPr marL="342900" indent="-342900" eaLnBrk="1" hangingPunct="1">
              <a:buSzPts val="1400"/>
              <a:buFont typeface="Times New Roman" pitchFamily="18" charset="0"/>
              <a:buAutoNum type="arabicPeriod"/>
              <a:tabLst>
                <a:tab pos="3054350" algn="l"/>
              </a:tabLst>
            </a:pPr>
            <a:r>
              <a:rPr lang="ru-RU" sz="1400" dirty="0">
                <a:solidFill>
                  <a:srgbClr val="26417C"/>
                </a:solidFill>
                <a:latin typeface="Times New Roman" pitchFamily="18" charset="0"/>
              </a:rPr>
              <a:t>Оформление договора об образовании</a:t>
            </a:r>
          </a:p>
          <a:p>
            <a:pPr marL="342900" indent="-342900" eaLnBrk="1" hangingPunct="1">
              <a:buSzPts val="1400"/>
              <a:buFont typeface="Times New Roman" pitchFamily="18" charset="0"/>
              <a:buAutoNum type="arabicPeriod"/>
              <a:tabLst>
                <a:tab pos="3054350" algn="l"/>
              </a:tabLst>
            </a:pPr>
            <a:r>
              <a:rPr lang="ru-RU" sz="1400" dirty="0">
                <a:solidFill>
                  <a:srgbClr val="26417C"/>
                </a:solidFill>
                <a:latin typeface="Times New Roman" pitchFamily="18" charset="0"/>
              </a:rPr>
              <a:t> Зачисление ребенка в дошкольную группу образовательной организации</a:t>
            </a:r>
          </a:p>
          <a:p>
            <a:pPr marL="342900" indent="-342900" eaLnBrk="1" hangingPunct="1">
              <a:tabLst>
                <a:tab pos="3054350" algn="l"/>
              </a:tabLst>
            </a:pPr>
            <a:endParaRPr lang="ru-RU" sz="1400" dirty="0">
              <a:solidFill>
                <a:srgbClr val="26417C"/>
              </a:solidFill>
              <a:latin typeface="Times New Roman" pitchFamily="18" charset="0"/>
            </a:endParaRPr>
          </a:p>
          <a:p>
            <a:pPr marL="342900" indent="-342900" eaLnBrk="1" hangingPunct="1">
              <a:tabLst>
                <a:tab pos="3054350" algn="l"/>
              </a:tabLst>
            </a:pPr>
            <a:r>
              <a:rPr lang="ru-RU" sz="1300" smtClean="0">
                <a:solidFill>
                  <a:srgbClr val="26417C"/>
                </a:solidFill>
                <a:latin typeface="Times New Roman" pitchFamily="18" charset="0"/>
              </a:rPr>
              <a:t>При </a:t>
            </a:r>
            <a:r>
              <a:rPr lang="ru-RU" sz="1300" dirty="0">
                <a:solidFill>
                  <a:srgbClr val="26417C"/>
                </a:solidFill>
                <a:latin typeface="Times New Roman" pitchFamily="18" charset="0"/>
              </a:rPr>
              <a:t>подписании договора родитель (законный представитель) также подписывает:</a:t>
            </a:r>
          </a:p>
          <a:p>
            <a:pPr marL="342900" indent="-342900" eaLnBrk="1" hangingPunct="1">
              <a:tabLst>
                <a:tab pos="3054350" algn="l"/>
              </a:tabLst>
            </a:pP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-согласие на обработку персональных данных (согласно </a:t>
            </a:r>
            <a:r>
              <a:rPr lang="ru-RU" sz="1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приложению 2 к настоящему Порядку</a:t>
            </a: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eaLnBrk="1" hangingPunct="1">
              <a:tabLst>
                <a:tab pos="3054350" algn="l"/>
              </a:tabLst>
            </a:pP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-согласие на психолого-педагогическое сопровождение ребенка (по желанию) (согласно </a:t>
            </a:r>
            <a:r>
              <a:rPr lang="ru-RU" sz="1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приложению 3 к настоящему Порядку</a:t>
            </a: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eaLnBrk="1" hangingPunct="1">
              <a:tabLst>
                <a:tab pos="3054350" algn="l"/>
              </a:tabLst>
            </a:pP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-согласие на фото-(видео)съемку и дальнейшее размещение материалов в информационных системах образовательной организации (по желанию) (согласно </a:t>
            </a:r>
            <a:r>
              <a:rPr lang="ru-RU" sz="1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приложению 4 к настоящему порядку</a:t>
            </a:r>
            <a:r>
              <a:rPr lang="ru-RU" sz="1300" dirty="0">
                <a:solidFill>
                  <a:srgbClr val="26417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38413" y="1095375"/>
            <a:ext cx="8950325" cy="51165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6417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lvl="1" indent="-285750" algn="ctr" eaLnBrk="1" fontAlgn="auto" hangingPunct="1">
              <a:lnSpc>
                <a:spcPct val="110000"/>
              </a:lnSpc>
              <a:spcBef>
                <a:spcPts val="10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3054350" algn="l"/>
              </a:tabLst>
              <a:defRPr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6975" y="920750"/>
            <a:ext cx="5068888" cy="395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25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8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238"/>
              </a:spcBef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Уважительными причинами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непосещения Воспитанником образовательной организации не по инициативе Заказчика являются:</a:t>
            </a:r>
          </a:p>
          <a:p>
            <a:pPr eaLnBrk="1" hangingPunct="1">
              <a:spcBef>
                <a:spcPts val="238"/>
              </a:spcBef>
              <a:buSzPts val="1400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-карантин в образовательной организации;</a:t>
            </a:r>
          </a:p>
          <a:p>
            <a:pPr eaLnBrk="1" hangingPunct="1">
              <a:spcBef>
                <a:spcPts val="250"/>
              </a:spcBef>
              <a:buSzPts val="1400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-закрытие образовательной организации на ремонт.</a:t>
            </a:r>
          </a:p>
          <a:p>
            <a:pPr algn="just" eaLnBrk="1" hangingPunct="1">
              <a:lnSpc>
                <a:spcPct val="115000"/>
              </a:lnSpc>
              <a:spcBef>
                <a:spcPts val="238"/>
              </a:spcBef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Начисление родительской платы осуществляется за каждый рабочий день непосещения Воспитанниками образовательной организации без уважительной причины.</a:t>
            </a:r>
          </a:p>
          <a:p>
            <a:pPr algn="just" eaLnBrk="1" hangingPunct="1">
              <a:lnSpc>
                <a:spcPct val="115000"/>
              </a:lnSpc>
              <a:spcBef>
                <a:spcPts val="238"/>
              </a:spcBef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3.2. Заказчик ежемесячно вносит родительскую плату за присмотр и уход за Воспитанником, указанную в пункте 3.1 настоящего Договора.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Счет на оплату услуг по присмотру и уходу за ребенком выставляется в электронной форме в личном кабинете в государственной информационной системе Московской области «Портал государственных и муниципальных услуг (функций) Московской области». По заявлению родителя счет на оплату услуг по присмотру и уходу за ребенком предоставляется в бумажной форме.</a:t>
            </a:r>
          </a:p>
          <a:p>
            <a:pPr algn="just" eaLnBrk="1" hangingPunct="1">
              <a:lnSpc>
                <a:spcPct val="115000"/>
              </a:lnSpc>
              <a:spcBef>
                <a:spcPts val="238"/>
              </a:spcBef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231" y="823620"/>
            <a:ext cx="5703747" cy="58930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14450" marR="1120775" lvl="2" indent="-40005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romanUcPeriod" startAt="3"/>
              <a:tabLst>
                <a:tab pos="2049145" algn="l"/>
              </a:tabLst>
              <a:defRPr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Размер, сроки и порядок оплаты за присмотр и уход за Воспитанником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5971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Начисление родительской платы производится из расчета фактически оказанной услуги по присмотру и уходу, соразмерно количеству календарных дней, в течение которых оказывалась услуга.</a:t>
            </a:r>
          </a:p>
          <a:p>
            <a:pPr marR="25971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невозможности исполнения услуги Исполнителем, возникающей не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Исполнителя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(непосещение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Воспитанником</a:t>
            </a:r>
            <a:r>
              <a:rPr lang="ru-RU" sz="12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организации),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возмещает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Исполнителю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понесенные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расходы,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связанные с исполнением обязательств по Договору, исходя из расчетного размера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родительской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платы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день.</a:t>
            </a:r>
          </a:p>
          <a:p>
            <a:pPr algn="just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Исключением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уважительные</a:t>
            </a:r>
            <a:r>
              <a:rPr lang="ru-RU" sz="1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непосещения.</a:t>
            </a:r>
          </a:p>
          <a:p>
            <a:pPr marR="262890" algn="just" eaLnBrk="1" fontAlgn="auto" hangingPunct="1">
              <a:lnSpc>
                <a:spcPct val="115000"/>
              </a:lnSpc>
              <a:spcBef>
                <a:spcPts val="245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Уважительными причинами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непосещения Воспитанниками образовательной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</a:t>
            </a:r>
          </a:p>
          <a:p>
            <a:pPr marR="26352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1063625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-отсутствие Воспитанника по причине болезни, подтвержденное справкой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указанием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заболевания;</a:t>
            </a:r>
          </a:p>
          <a:p>
            <a:pPr marR="25717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1179195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-дни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нахождения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санаторно-курортном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лечении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(оздоровительном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отдыхе),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подтвержденные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документально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справкой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(рекомендациями) врача организации, в которой Воспитанник проходит санаторно-</a:t>
            </a:r>
            <a:r>
              <a:rPr lang="ru-RU" sz="1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курортное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лечение;</a:t>
            </a:r>
          </a:p>
          <a:p>
            <a:pPr marR="26289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109728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-дни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отсутствия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связи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отпуском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представителей)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(одного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них) на основании заявления Заказчика,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56 календарных</a:t>
            </a:r>
            <a:r>
              <a:rPr lang="ru-RU" sz="1200" spc="5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года;</a:t>
            </a:r>
          </a:p>
          <a:p>
            <a:pPr marR="2590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1108075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-отсутствие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кратковременного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недомогания,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</a:t>
            </a:r>
            <a:r>
              <a:rPr lang="ru-RU" sz="1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семейным</a:t>
            </a:r>
            <a:r>
              <a:rPr lang="ru-RU" sz="1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обстоятельствам,</a:t>
            </a:r>
            <a:r>
              <a:rPr lang="ru-RU" sz="1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200" spc="4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200" spc="25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1200" spc="4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3-х</a:t>
            </a:r>
            <a:r>
              <a:rPr lang="ru-RU" sz="1200" spc="4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(трех)</a:t>
            </a:r>
            <a:r>
              <a:rPr lang="ru-RU" sz="1200" spc="35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highlight>
                  <a:srgbClr val="92D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 дней в месяц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период с сентября по июнь, подтвержденные информацией за подписью родителя (законного представителя);</a:t>
            </a:r>
          </a:p>
          <a:p>
            <a:pPr eaLnBrk="1" fontAlgn="auto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102997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-отсутствие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Воспитанника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календарных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дней в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летний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1017588"/>
            <a:ext cx="10352087" cy="14239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договор об образовании по образовательным программам дошкольного образования между образовательной организацией и родителем (законным представителем)</a:t>
            </a:r>
            <a:r>
              <a:rPr lang="ru-RU" sz="2000" smtClean="0">
                <a:latin typeface="Times New Roman" pitchFamily="18" charset="0"/>
              </a:rPr>
              <a:t>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 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71600" y="3073400"/>
          <a:ext cx="9690470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086"/>
                <a:gridCol w="4844188"/>
                <a:gridCol w="39771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Внесены изменения в договор об образовании по образовательным программам дошкольного образования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(да/нет)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(законные представители) проинформированы о вносимых изменениях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(да/нет)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371600" y="5538788"/>
            <a:ext cx="4872038" cy="603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сдачи отчёта 10.09.2024</a:t>
            </a:r>
            <a:r>
              <a:rPr lang="ru-RU" sz="1700">
                <a:solidFill>
                  <a:srgbClr val="26417C"/>
                </a:solidFill>
                <a:latin typeface="Times New Roman" pitchFamily="18" charset="0"/>
              </a:rPr>
              <a:t/>
            </a:r>
            <a:br>
              <a:rPr lang="ru-RU" sz="1700">
                <a:solidFill>
                  <a:srgbClr val="26417C"/>
                </a:solidFill>
                <a:latin typeface="Times New Roman" pitchFamily="18" charset="0"/>
              </a:rPr>
            </a:br>
            <a:r>
              <a:rPr lang="ru-RU" sz="1500">
                <a:solidFill>
                  <a:srgbClr val="26417C"/>
                </a:solidFill>
                <a:latin typeface="Times New Roman" pitchFamily="18" charset="0"/>
              </a:rPr>
              <a:t> </a:t>
            </a:r>
            <a:endParaRPr lang="ru-RU" sz="1500">
              <a:solidFill>
                <a:srgbClr val="2641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449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PDF</vt:lpstr>
      <vt:lpstr>Порядок взаимодействия  с родителями (законными представителями) при приеме (зачислении) детей в дошкольные группы государственных образовательных организаций, реализующих образовательные программы дошкольного образования, подведомственных Министерству образования Московской области</vt:lpstr>
      <vt:lpstr>1. Письмо от 31.05.2024 № 18Исх-10784/17-02 Министерства образования Московской области;  2. Приказ министра образования Московской области от 14.05.2023 № ПР-70 «О внесении изменения в Порядок взаимодействия с родителями (законными представителями) при приеме (зачислении) детей в дошкольные группы государственных образовательных организаций, реализующих образовательные программы дошкольного образования, подведомственных Министерству образования Московской области»;  3. Постановление от 13.08.2024 № 1337-ПА «Об утверждении порядка взаимодействия с родителями (законными представителями) при приеме (зачислении) детей в дошкольные группы муниципальных образовательных организаций, реализующих образовательные программы дошкольного образования на территории городского округа Королёв Московской области».</vt:lpstr>
      <vt:lpstr>Презентация PowerPoint</vt:lpstr>
      <vt:lpstr>Презентация PowerPoint</vt:lpstr>
      <vt:lpstr>Презентация PowerPoint</vt:lpstr>
      <vt:lpstr>Внесение изменений в договор об образовании по образовательным программам дошкольного образования между образовательной организацией и родителем (законным представителем).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Учетная запись Майкрософт</cp:lastModifiedBy>
  <cp:revision>8</cp:revision>
  <cp:lastPrinted>2024-08-21T13:50:34Z</cp:lastPrinted>
  <dcterms:created xsi:type="dcterms:W3CDTF">2023-02-07T21:26:32Z</dcterms:created>
  <dcterms:modified xsi:type="dcterms:W3CDTF">2024-08-23T06:29:47Z</dcterms:modified>
</cp:coreProperties>
</file>